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3"/>
  </p:notesMasterIdLst>
  <p:sldIdLst>
    <p:sldId id="256" r:id="rId2"/>
    <p:sldId id="257" r:id="rId3"/>
    <p:sldId id="282" r:id="rId4"/>
    <p:sldId id="268" r:id="rId5"/>
    <p:sldId id="269" r:id="rId6"/>
    <p:sldId id="270" r:id="rId7"/>
    <p:sldId id="271" r:id="rId8"/>
    <p:sldId id="283" r:id="rId9"/>
    <p:sldId id="280" r:id="rId10"/>
    <p:sldId id="281" r:id="rId11"/>
    <p:sldId id="27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060"/>
    <a:srgbClr val="658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1"/>
    <p:restoredTop sz="86725"/>
  </p:normalViewPr>
  <p:slideViewPr>
    <p:cSldViewPr snapToGrid="0" snapToObjects="1">
      <p:cViewPr varScale="1">
        <p:scale>
          <a:sx n="93" d="100"/>
          <a:sy n="93" d="100"/>
        </p:scale>
        <p:origin x="110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668B9-E598-8C43-88F1-1F41F462D721}" type="datetimeFigureOut">
              <a:rPr lang="en-US" smtClean="0"/>
              <a:t>6/24/20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3DEF6-59EF-CC44-9CC2-C25DC8EAE561}" type="slidenum">
              <a:rPr lang="en-US" smtClean="0"/>
              <a:t>‹#›</a:t>
            </a:fld>
            <a:endParaRPr lang="en-US"/>
          </a:p>
        </p:txBody>
      </p:sp>
    </p:spTree>
    <p:extLst>
      <p:ext uri="{BB962C8B-B14F-4D97-AF65-F5344CB8AC3E}">
        <p14:creationId xmlns:p14="http://schemas.microsoft.com/office/powerpoint/2010/main" val="884650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p:txBody>
      </p:sp>
      <p:sp>
        <p:nvSpPr>
          <p:cNvPr id="4" name="Slide Number Placeholder 3"/>
          <p:cNvSpPr>
            <a:spLocks noGrp="1"/>
          </p:cNvSpPr>
          <p:nvPr>
            <p:ph type="sldNum" sz="quarter" idx="5"/>
          </p:nvPr>
        </p:nvSpPr>
        <p:spPr/>
        <p:txBody>
          <a:bodyPr/>
          <a:lstStyle/>
          <a:p>
            <a:fld id="{F763DEF6-59EF-CC44-9CC2-C25DC8EAE561}" type="slidenum">
              <a:rPr lang="en-US" smtClean="0"/>
              <a:t>1</a:t>
            </a:fld>
            <a:endParaRPr lang="en-US"/>
          </a:p>
        </p:txBody>
      </p:sp>
    </p:spTree>
    <p:extLst>
      <p:ext uri="{BB962C8B-B14F-4D97-AF65-F5344CB8AC3E}">
        <p14:creationId xmlns:p14="http://schemas.microsoft.com/office/powerpoint/2010/main" val="166442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3DEF6-59EF-CC44-9CC2-C25DC8EAE561}" type="slidenum">
              <a:rPr lang="en-US" smtClean="0"/>
              <a:t>2</a:t>
            </a:fld>
            <a:endParaRPr lang="en-US"/>
          </a:p>
        </p:txBody>
      </p:sp>
    </p:spTree>
    <p:extLst>
      <p:ext uri="{BB962C8B-B14F-4D97-AF65-F5344CB8AC3E}">
        <p14:creationId xmlns:p14="http://schemas.microsoft.com/office/powerpoint/2010/main" val="128526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0D8A08-68EC-B84C-95AF-8F3E8C20F562}" type="datetime1">
              <a:rPr lang="en-US" smtClean="0"/>
              <a:t>6/24/20</a:t>
            </a:fld>
            <a:endParaRPr lang="en-US"/>
          </a:p>
        </p:txBody>
      </p:sp>
      <p:sp>
        <p:nvSpPr>
          <p:cNvPr id="5" name="Footer Placeholder 4"/>
          <p:cNvSpPr>
            <a:spLocks noGrp="1"/>
          </p:cNvSpPr>
          <p:nvPr>
            <p:ph type="ftr" sz="quarter" idx="11"/>
          </p:nvPr>
        </p:nvSpPr>
        <p:spPr/>
        <p:txBody>
          <a:bodyPr/>
          <a:lstStyle/>
          <a:p>
            <a:r>
              <a:rPr lang="en-US"/>
              <a:t>Wisconsin World Affairs Council, Inc.          www.worldaffairsseminar.org</a:t>
            </a:r>
          </a:p>
        </p:txBody>
      </p:sp>
      <p:sp>
        <p:nvSpPr>
          <p:cNvPr id="6" name="Slide Number Placeholder 5"/>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F8A63-A170-9F4F-8682-072DD9485B43}" type="datetime1">
              <a:rPr lang="en-US" smtClean="0"/>
              <a:t>6/24/20</a:t>
            </a:fld>
            <a:endParaRPr lang="en-US"/>
          </a:p>
        </p:txBody>
      </p:sp>
      <p:sp>
        <p:nvSpPr>
          <p:cNvPr id="5" name="Footer Placeholder 4"/>
          <p:cNvSpPr>
            <a:spLocks noGrp="1"/>
          </p:cNvSpPr>
          <p:nvPr>
            <p:ph type="ftr" sz="quarter" idx="11"/>
          </p:nvPr>
        </p:nvSpPr>
        <p:spPr/>
        <p:txBody>
          <a:bodyPr/>
          <a:lstStyle/>
          <a:p>
            <a:r>
              <a:rPr lang="en-US"/>
              <a:t>Wisconsin World Affairs Council, Inc.          www.worldaffairsseminar.org</a:t>
            </a:r>
          </a:p>
        </p:txBody>
      </p:sp>
      <p:sp>
        <p:nvSpPr>
          <p:cNvPr id="6" name="Slide Number Placeholder 5"/>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D6A6C-F55F-7D48-A144-0705728D160B}" type="datetime1">
              <a:rPr lang="en-US" smtClean="0"/>
              <a:t>6/24/20</a:t>
            </a:fld>
            <a:endParaRPr lang="en-US"/>
          </a:p>
        </p:txBody>
      </p:sp>
      <p:sp>
        <p:nvSpPr>
          <p:cNvPr id="5" name="Footer Placeholder 4"/>
          <p:cNvSpPr>
            <a:spLocks noGrp="1"/>
          </p:cNvSpPr>
          <p:nvPr>
            <p:ph type="ftr" sz="quarter" idx="11"/>
          </p:nvPr>
        </p:nvSpPr>
        <p:spPr/>
        <p:txBody>
          <a:bodyPr/>
          <a:lstStyle/>
          <a:p>
            <a:r>
              <a:rPr lang="en-US"/>
              <a:t>Wisconsin World Affairs Council, Inc.          www.worldaffairsseminar.org</a:t>
            </a:r>
          </a:p>
        </p:txBody>
      </p:sp>
      <p:sp>
        <p:nvSpPr>
          <p:cNvPr id="6" name="Slide Number Placeholder 5"/>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99438-3446-DE46-9957-6B1EF83057BA}" type="datetime1">
              <a:rPr lang="en-US" smtClean="0"/>
              <a:t>6/24/20</a:t>
            </a:fld>
            <a:endParaRPr lang="en-US"/>
          </a:p>
        </p:txBody>
      </p:sp>
      <p:sp>
        <p:nvSpPr>
          <p:cNvPr id="5" name="Footer Placeholder 4"/>
          <p:cNvSpPr>
            <a:spLocks noGrp="1"/>
          </p:cNvSpPr>
          <p:nvPr>
            <p:ph type="ftr" sz="quarter" idx="11"/>
          </p:nvPr>
        </p:nvSpPr>
        <p:spPr/>
        <p:txBody>
          <a:bodyPr/>
          <a:lstStyle/>
          <a:p>
            <a:r>
              <a:rPr lang="en-US"/>
              <a:t>Wisconsin World Affairs Council, Inc.          www.worldaffairsseminar.org</a:t>
            </a:r>
          </a:p>
        </p:txBody>
      </p:sp>
      <p:sp>
        <p:nvSpPr>
          <p:cNvPr id="6" name="Slide Number Placeholder 5"/>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11F27-245B-C34A-A45A-526670468131}" type="datetime1">
              <a:rPr lang="en-US" smtClean="0"/>
              <a:t>6/24/20</a:t>
            </a:fld>
            <a:endParaRPr lang="en-US"/>
          </a:p>
        </p:txBody>
      </p:sp>
      <p:sp>
        <p:nvSpPr>
          <p:cNvPr id="5" name="Footer Placeholder 4"/>
          <p:cNvSpPr>
            <a:spLocks noGrp="1"/>
          </p:cNvSpPr>
          <p:nvPr>
            <p:ph type="ftr" sz="quarter" idx="11"/>
          </p:nvPr>
        </p:nvSpPr>
        <p:spPr/>
        <p:txBody>
          <a:bodyPr/>
          <a:lstStyle/>
          <a:p>
            <a:r>
              <a:rPr lang="en-US"/>
              <a:t>Wisconsin World Affairs Council, Inc.          www.worldaffairsseminar.org</a:t>
            </a:r>
          </a:p>
        </p:txBody>
      </p:sp>
      <p:sp>
        <p:nvSpPr>
          <p:cNvPr id="6" name="Slide Number Placeholder 5"/>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937A8F-2A67-3B42-A46F-8ED5739821E2}" type="datetime1">
              <a:rPr lang="en-US" smtClean="0"/>
              <a:t>6/24/20</a:t>
            </a:fld>
            <a:endParaRPr lang="en-US"/>
          </a:p>
        </p:txBody>
      </p:sp>
      <p:sp>
        <p:nvSpPr>
          <p:cNvPr id="6" name="Footer Placeholder 5"/>
          <p:cNvSpPr>
            <a:spLocks noGrp="1"/>
          </p:cNvSpPr>
          <p:nvPr>
            <p:ph type="ftr" sz="quarter" idx="11"/>
          </p:nvPr>
        </p:nvSpPr>
        <p:spPr/>
        <p:txBody>
          <a:bodyPr/>
          <a:lstStyle/>
          <a:p>
            <a:r>
              <a:rPr lang="en-US"/>
              <a:t>Wisconsin World Affairs Council, Inc.          www.worldaffairsseminar.org</a:t>
            </a:r>
          </a:p>
        </p:txBody>
      </p:sp>
      <p:sp>
        <p:nvSpPr>
          <p:cNvPr id="7" name="Slide Number Placeholder 6"/>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1C2FC-3A40-FE44-900F-5DB3ADA8193D}" type="datetime1">
              <a:rPr lang="en-US" smtClean="0"/>
              <a:t>6/24/20</a:t>
            </a:fld>
            <a:endParaRPr lang="en-US"/>
          </a:p>
        </p:txBody>
      </p:sp>
      <p:sp>
        <p:nvSpPr>
          <p:cNvPr id="8" name="Footer Placeholder 7"/>
          <p:cNvSpPr>
            <a:spLocks noGrp="1"/>
          </p:cNvSpPr>
          <p:nvPr>
            <p:ph type="ftr" sz="quarter" idx="11"/>
          </p:nvPr>
        </p:nvSpPr>
        <p:spPr/>
        <p:txBody>
          <a:bodyPr/>
          <a:lstStyle/>
          <a:p>
            <a:r>
              <a:rPr lang="en-US"/>
              <a:t>Wisconsin World Affairs Council, Inc.          www.worldaffairsseminar.org</a:t>
            </a:r>
          </a:p>
        </p:txBody>
      </p:sp>
      <p:sp>
        <p:nvSpPr>
          <p:cNvPr id="9" name="Slide Number Placeholder 8"/>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D5B653-7181-B640-89F8-8DE83E7812E4}" type="datetime1">
              <a:rPr lang="en-US" smtClean="0"/>
              <a:t>6/24/20</a:t>
            </a:fld>
            <a:endParaRPr lang="en-US"/>
          </a:p>
        </p:txBody>
      </p:sp>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Slide Number Placeholder 4"/>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2E33D-F35E-094F-8F1C-6A4A2FD2860C}" type="datetime1">
              <a:rPr lang="en-US" smtClean="0"/>
              <a:t>6/24/20</a:t>
            </a:fld>
            <a:endParaRPr lang="en-US"/>
          </a:p>
        </p:txBody>
      </p:sp>
      <p:sp>
        <p:nvSpPr>
          <p:cNvPr id="3" name="Footer Placeholder 2"/>
          <p:cNvSpPr>
            <a:spLocks noGrp="1"/>
          </p:cNvSpPr>
          <p:nvPr>
            <p:ph type="ftr" sz="quarter" idx="11"/>
          </p:nvPr>
        </p:nvSpPr>
        <p:spPr/>
        <p:txBody>
          <a:bodyPr/>
          <a:lstStyle/>
          <a:p>
            <a:r>
              <a:rPr lang="en-US"/>
              <a:t>Wisconsin World Affairs Council, Inc.          www.worldaffairsseminar.org</a:t>
            </a:r>
          </a:p>
        </p:txBody>
      </p:sp>
      <p:sp>
        <p:nvSpPr>
          <p:cNvPr id="4" name="Slide Number Placeholder 3"/>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25EB9-BA38-F843-B8F5-200622E51BBB}" type="datetime1">
              <a:rPr lang="en-US" smtClean="0"/>
              <a:t>6/24/20</a:t>
            </a:fld>
            <a:endParaRPr lang="en-US"/>
          </a:p>
        </p:txBody>
      </p:sp>
      <p:sp>
        <p:nvSpPr>
          <p:cNvPr id="6" name="Footer Placeholder 5"/>
          <p:cNvSpPr>
            <a:spLocks noGrp="1"/>
          </p:cNvSpPr>
          <p:nvPr>
            <p:ph type="ftr" sz="quarter" idx="11"/>
          </p:nvPr>
        </p:nvSpPr>
        <p:spPr/>
        <p:txBody>
          <a:bodyPr/>
          <a:lstStyle/>
          <a:p>
            <a:r>
              <a:rPr lang="en-US"/>
              <a:t>Wisconsin World Affairs Council, Inc.          www.worldaffairsseminar.org</a:t>
            </a:r>
          </a:p>
        </p:txBody>
      </p:sp>
      <p:sp>
        <p:nvSpPr>
          <p:cNvPr id="7" name="Slide Number Placeholder 6"/>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96E84-CC89-044F-95C4-816E81DA3273}" type="datetime1">
              <a:rPr lang="en-US" smtClean="0"/>
              <a:t>6/24/20</a:t>
            </a:fld>
            <a:endParaRPr lang="en-US"/>
          </a:p>
        </p:txBody>
      </p:sp>
      <p:sp>
        <p:nvSpPr>
          <p:cNvPr id="6" name="Footer Placeholder 5"/>
          <p:cNvSpPr>
            <a:spLocks noGrp="1"/>
          </p:cNvSpPr>
          <p:nvPr>
            <p:ph type="ftr" sz="quarter" idx="11"/>
          </p:nvPr>
        </p:nvSpPr>
        <p:spPr/>
        <p:txBody>
          <a:bodyPr/>
          <a:lstStyle/>
          <a:p>
            <a:r>
              <a:rPr lang="en-US"/>
              <a:t>Wisconsin World Affairs Council, Inc.          www.worldaffairsseminar.org</a:t>
            </a:r>
          </a:p>
        </p:txBody>
      </p:sp>
      <p:sp>
        <p:nvSpPr>
          <p:cNvPr id="7" name="Slide Number Placeholder 6"/>
          <p:cNvSpPr>
            <a:spLocks noGrp="1"/>
          </p:cNvSpPr>
          <p:nvPr>
            <p:ph type="sldNum" sz="quarter" idx="12"/>
          </p:nvPr>
        </p:nvSpPr>
        <p:spPr/>
        <p:txBody>
          <a:bodyPr/>
          <a:lstStyle/>
          <a:p>
            <a:fld id="{5835BA85-8663-C24A-80F4-80C6051F54A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F4C85-A767-7144-B0E7-067D0D9E251F}" type="datetime1">
              <a:rPr lang="en-US" smtClean="0"/>
              <a:t>6/24/20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Wisconsin World Affairs Council, Inc.          www.worldaffairsseminar.org</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5BA85-8663-C24A-80F4-80C6051F54A9}" type="slidenum">
              <a:rPr lang="en-US" smtClean="0"/>
              <a:t>‹#›</a:t>
            </a:fld>
            <a:endParaRPr lang="en-US"/>
          </a:p>
        </p:txBody>
      </p:sp>
    </p:spTree>
    <p:extLst>
      <p:ext uri="{BB962C8B-B14F-4D97-AF65-F5344CB8AC3E}">
        <p14:creationId xmlns:p14="http://schemas.microsoft.com/office/powerpoint/2010/main" val="1770874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hyperlink" Target="mailto:contact@worldaffairsseminar.org"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worldaffairsseminar.org/WAS202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5" name="Double Bracket 4"/>
          <p:cNvSpPr/>
          <p:nvPr/>
        </p:nvSpPr>
        <p:spPr>
          <a:xfrm rot="5400000">
            <a:off x="1638886" y="-622495"/>
            <a:ext cx="5866226" cy="8102991"/>
          </a:xfrm>
          <a:prstGeom prst="bracketPair">
            <a:avLst>
              <a:gd name="adj" fmla="val 23390"/>
            </a:avLst>
          </a:prstGeom>
          <a:ln w="50800">
            <a:solidFill>
              <a:srgbClr val="658F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73951" y="2689943"/>
            <a:ext cx="7996100" cy="1569660"/>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World Affairs Seminar 2020</a:t>
            </a:r>
            <a:br>
              <a:rPr lang="en-US" sz="48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br>
            <a:r>
              <a:rPr lang="en-US" sz="48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Hunger in a World of Plenty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752" y="686631"/>
            <a:ext cx="2314494" cy="1878901"/>
          </a:xfrm>
          <a:prstGeom prst="rect">
            <a:avLst/>
          </a:prstGeom>
        </p:spPr>
      </p:pic>
      <p:grpSp>
        <p:nvGrpSpPr>
          <p:cNvPr id="10" name="Group 9"/>
          <p:cNvGrpSpPr/>
          <p:nvPr/>
        </p:nvGrpSpPr>
        <p:grpSpPr>
          <a:xfrm>
            <a:off x="2660149" y="4507926"/>
            <a:ext cx="3821823" cy="1549995"/>
            <a:chOff x="2792332" y="4074051"/>
            <a:chExt cx="3821823" cy="1549995"/>
          </a:xfrm>
        </p:grpSpPr>
        <p:pic>
          <p:nvPicPr>
            <p:cNvPr id="8" name="Picture 7"/>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2792332" y="4074051"/>
              <a:ext cx="1549995" cy="1549995"/>
            </a:xfrm>
            <a:prstGeom prst="rect">
              <a:avLst/>
            </a:prstGeom>
          </p:spPr>
        </p:pic>
        <p:sp>
          <p:nvSpPr>
            <p:cNvPr id="9" name="Rectangle 8"/>
            <p:cNvSpPr/>
            <p:nvPr/>
          </p:nvSpPr>
          <p:spPr>
            <a:xfrm>
              <a:off x="4308436" y="4248883"/>
              <a:ext cx="2305719" cy="1200329"/>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Georgia" charset="0"/>
                  <a:ea typeface="Georgia" charset="0"/>
                  <a:cs typeface="Georgia" charset="0"/>
                </a:rPr>
                <a:t>A Rotary District 6270 Initiative</a:t>
              </a:r>
              <a:endParaRPr lang="en-US" sz="24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endParaRPr>
            </a:p>
          </p:txBody>
        </p:sp>
      </p:grpSp>
    </p:spTree>
    <p:extLst>
      <p:ext uri="{BB962C8B-B14F-4D97-AF65-F5344CB8AC3E}">
        <p14:creationId xmlns:p14="http://schemas.microsoft.com/office/powerpoint/2010/main" val="7970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a:t>
            </a:r>
            <a:r>
              <a:rPr lang="en-US" dirty="0" err="1"/>
              <a:t>www.worldaffairsseminar.org</a:t>
            </a:r>
            <a:endParaRPr lang="en-US" dirty="0"/>
          </a:p>
        </p:txBody>
      </p:sp>
      <p:sp>
        <p:nvSpPr>
          <p:cNvPr id="5" name="Double Bracket 4"/>
          <p:cNvSpPr/>
          <p:nvPr/>
        </p:nvSpPr>
        <p:spPr>
          <a:xfrm rot="5400000">
            <a:off x="1638886" y="-622495"/>
            <a:ext cx="5866226" cy="8102991"/>
          </a:xfrm>
          <a:prstGeom prst="bracketPair">
            <a:avLst>
              <a:gd name="adj" fmla="val 23390"/>
            </a:avLst>
          </a:prstGeom>
          <a:ln w="50800">
            <a:solidFill>
              <a:srgbClr val="658F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1219975" y="917414"/>
            <a:ext cx="6704079" cy="3416320"/>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Thank you</a:t>
            </a:r>
          </a:p>
          <a:p>
            <a:pPr algn="ctr"/>
            <a:r>
              <a:rPr lang="en-US" sz="72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for sponsoring</a:t>
            </a:r>
          </a:p>
          <a:p>
            <a:pPr algn="ctr"/>
            <a:r>
              <a:rPr lang="en-US" sz="7200" dirty="0">
                <a:ln w="0"/>
                <a:effectLst>
                  <a:outerShdw blurRad="38100" dist="19050" dir="2700000" algn="tl" rotWithShape="0">
                    <a:schemeClr val="dk1">
                      <a:alpha val="40000"/>
                    </a:schemeClr>
                  </a:outerShdw>
                </a:effectLst>
                <a:latin typeface="Georgia" charset="0"/>
                <a:ea typeface="Georgia" charset="0"/>
                <a:cs typeface="Georgia" charset="0"/>
              </a:rPr>
              <a:t>m</a:t>
            </a:r>
            <a:r>
              <a:rPr lang="en-US" sz="72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y attendance!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953" y="4362354"/>
            <a:ext cx="2314494" cy="1878901"/>
          </a:xfrm>
          <a:prstGeom prst="rect">
            <a:avLst/>
          </a:prstGeom>
        </p:spPr>
      </p:pic>
      <p:grpSp>
        <p:nvGrpSpPr>
          <p:cNvPr id="16" name="Group 15"/>
          <p:cNvGrpSpPr/>
          <p:nvPr/>
        </p:nvGrpSpPr>
        <p:grpSpPr>
          <a:xfrm>
            <a:off x="4432678" y="4576165"/>
            <a:ext cx="3821823" cy="1549995"/>
            <a:chOff x="2792332" y="4074051"/>
            <a:chExt cx="3821823" cy="1549995"/>
          </a:xfrm>
        </p:grpSpPr>
        <p:pic>
          <p:nvPicPr>
            <p:cNvPr id="17" name="Picture 16"/>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792332" y="4074051"/>
              <a:ext cx="1549995" cy="1549995"/>
            </a:xfrm>
            <a:prstGeom prst="rect">
              <a:avLst/>
            </a:prstGeom>
          </p:spPr>
        </p:pic>
        <p:sp>
          <p:nvSpPr>
            <p:cNvPr id="18" name="Rectangle 17"/>
            <p:cNvSpPr/>
            <p:nvPr/>
          </p:nvSpPr>
          <p:spPr>
            <a:xfrm>
              <a:off x="4308436" y="4248883"/>
              <a:ext cx="2305719" cy="1200329"/>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Georgia" charset="0"/>
                  <a:ea typeface="Georgia" charset="0"/>
                  <a:cs typeface="Georgia" charset="0"/>
                </a:rPr>
                <a:t>A Rotary District 6270 Initiative</a:t>
              </a:r>
              <a:endParaRPr lang="en-US" sz="24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endParaRPr>
            </a:p>
          </p:txBody>
        </p:sp>
      </p:grpSp>
    </p:spTree>
    <p:extLst>
      <p:ext uri="{BB962C8B-B14F-4D97-AF65-F5344CB8AC3E}">
        <p14:creationId xmlns:p14="http://schemas.microsoft.com/office/powerpoint/2010/main" val="3765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Rectangle 4"/>
          <p:cNvSpPr/>
          <p:nvPr/>
        </p:nvSpPr>
        <p:spPr>
          <a:xfrm>
            <a:off x="1902880" y="211039"/>
            <a:ext cx="5338321"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Contact Information</a:t>
            </a:r>
          </a:p>
        </p:txBody>
      </p:sp>
      <p:sp>
        <p:nvSpPr>
          <p:cNvPr id="8" name="Content Placeholder 2"/>
          <p:cNvSpPr txBox="1">
            <a:spLocks/>
          </p:cNvSpPr>
          <p:nvPr/>
        </p:nvSpPr>
        <p:spPr>
          <a:xfrm>
            <a:off x="2809143" y="1187909"/>
            <a:ext cx="3525714" cy="29350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lgn="ctr">
              <a:buFontTx/>
              <a:buNone/>
            </a:pPr>
            <a:r>
              <a:rPr lang="en-US" altLang="en-US" sz="2800" dirty="0">
                <a:solidFill>
                  <a:srgbClr val="002060"/>
                </a:solidFill>
                <a:latin typeface="Arial Narrow" charset="0"/>
              </a:rPr>
              <a:t>World Affairs Seminar</a:t>
            </a:r>
          </a:p>
          <a:p>
            <a:pPr marL="12700" lvl="1" indent="0" algn="ctr">
              <a:buFontTx/>
              <a:buNone/>
            </a:pPr>
            <a:r>
              <a:rPr lang="en-US" altLang="en-US" sz="2800" dirty="0">
                <a:solidFill>
                  <a:srgbClr val="002060"/>
                </a:solidFill>
                <a:latin typeface="Arial Narrow" charset="0"/>
              </a:rPr>
              <a:t>10600 W. Mitchell Street</a:t>
            </a:r>
          </a:p>
          <a:p>
            <a:pPr marL="12700" lvl="1" indent="0" algn="ctr">
              <a:buFontTx/>
              <a:buNone/>
            </a:pPr>
            <a:r>
              <a:rPr lang="en-US" altLang="en-US" sz="2800" dirty="0">
                <a:solidFill>
                  <a:srgbClr val="002060"/>
                </a:solidFill>
                <a:latin typeface="Arial Narrow" charset="0"/>
              </a:rPr>
              <a:t>West Allis, WI 53214</a:t>
            </a:r>
          </a:p>
          <a:p>
            <a:pPr marL="12700" lvl="1" indent="0" algn="ctr">
              <a:buFontTx/>
              <a:buNone/>
            </a:pPr>
            <a:r>
              <a:rPr lang="en-US" altLang="en-US" sz="2800" dirty="0">
                <a:solidFill>
                  <a:srgbClr val="002060"/>
                </a:solidFill>
                <a:latin typeface="Arial Narrow" charset="0"/>
              </a:rPr>
              <a:t>Call:	(414) 453-4984</a:t>
            </a:r>
          </a:p>
          <a:p>
            <a:pPr marL="12700" lvl="1" indent="0" algn="ctr">
              <a:buFontTx/>
              <a:buNone/>
            </a:pPr>
            <a:r>
              <a:rPr lang="en-US" altLang="en-US" sz="2800" dirty="0">
                <a:solidFill>
                  <a:srgbClr val="002060"/>
                </a:solidFill>
                <a:latin typeface="Arial Narrow" charset="0"/>
              </a:rPr>
              <a:t>Fax:	(414) 431-0588</a:t>
            </a:r>
          </a:p>
          <a:p>
            <a:pPr marL="12700" lvl="1" indent="0" algn="ctr">
              <a:buFontTx/>
              <a:buNone/>
            </a:pPr>
            <a:endParaRPr lang="en-US" altLang="en-US" sz="1800" dirty="0">
              <a:solidFill>
                <a:srgbClr val="002060"/>
              </a:solidFill>
              <a:latin typeface="Arial Narrow" charset="0"/>
            </a:endParaRPr>
          </a:p>
          <a:p>
            <a:pPr marL="12700" lvl="1" indent="0" algn="ctr">
              <a:buFontTx/>
              <a:buNone/>
            </a:pPr>
            <a:r>
              <a:rPr lang="en-US" altLang="en-US" sz="1800" dirty="0">
                <a:solidFill>
                  <a:srgbClr val="002060"/>
                </a:solidFill>
                <a:latin typeface="Arial Narrow" charset="0"/>
              </a:rPr>
              <a:t>Email: </a:t>
            </a:r>
            <a:r>
              <a:rPr lang="en-US" altLang="en-US" sz="1800" dirty="0">
                <a:solidFill>
                  <a:srgbClr val="002060"/>
                </a:solidFill>
                <a:latin typeface="Arial Narrow" charset="0"/>
                <a:hlinkClick r:id="rId2"/>
              </a:rPr>
              <a:t>contact@worldaffairsseminar.org</a:t>
            </a:r>
            <a:r>
              <a:rPr lang="en-US" altLang="en-US" sz="1800" dirty="0">
                <a:solidFill>
                  <a:srgbClr val="002060"/>
                </a:solidFill>
                <a:latin typeface="Arial Narrow" charset="0"/>
              </a:rPr>
              <a:t>  </a:t>
            </a:r>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11509" y="5781455"/>
            <a:ext cx="1157949" cy="94002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275" y="5907184"/>
            <a:ext cx="1985589" cy="814292"/>
          </a:xfrm>
          <a:prstGeom prst="rect">
            <a:avLst/>
          </a:prstGeom>
        </p:spPr>
      </p:pic>
      <p:sp>
        <p:nvSpPr>
          <p:cNvPr id="11" name="Content Placeholder 2"/>
          <p:cNvSpPr txBox="1">
            <a:spLocks/>
          </p:cNvSpPr>
          <p:nvPr/>
        </p:nvSpPr>
        <p:spPr>
          <a:xfrm>
            <a:off x="2262260" y="4439450"/>
            <a:ext cx="4619480" cy="667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lgn="ctr">
              <a:buFontTx/>
              <a:buNone/>
            </a:pPr>
            <a:r>
              <a:rPr lang="en-US" altLang="en-US" sz="2000" dirty="0">
                <a:solidFill>
                  <a:srgbClr val="002060"/>
                </a:solidFill>
                <a:latin typeface="Arial Narrow" charset="0"/>
              </a:rPr>
              <a:t>Find us on online:</a:t>
            </a:r>
          </a:p>
          <a:p>
            <a:pPr marL="12700" lvl="1" indent="0" algn="ctr">
              <a:buFontTx/>
              <a:buNone/>
            </a:pPr>
            <a:r>
              <a:rPr lang="en-US" altLang="en-US" sz="2800" dirty="0" err="1">
                <a:solidFill>
                  <a:srgbClr val="002060"/>
                </a:solidFill>
                <a:latin typeface="Arial Narrow" charset="0"/>
              </a:rPr>
              <a:t>www.WorldAffairsSeminar.org</a:t>
            </a:r>
            <a:endParaRPr lang="en-US" altLang="en-US" sz="2800" dirty="0">
              <a:solidFill>
                <a:srgbClr val="002060"/>
              </a:solidFill>
              <a:latin typeface="Arial Narrow" charset="0"/>
            </a:endParaRPr>
          </a:p>
        </p:txBody>
      </p:sp>
      <p:grpSp>
        <p:nvGrpSpPr>
          <p:cNvPr id="17" name="Group 16"/>
          <p:cNvGrpSpPr/>
          <p:nvPr/>
        </p:nvGrpSpPr>
        <p:grpSpPr>
          <a:xfrm>
            <a:off x="2301830" y="5423604"/>
            <a:ext cx="4540340" cy="685800"/>
            <a:chOff x="2213906" y="5421289"/>
            <a:chExt cx="4540340" cy="68580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906" y="5421289"/>
              <a:ext cx="685800" cy="685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7541" y="5421289"/>
              <a:ext cx="685800" cy="6858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1176" y="5421289"/>
              <a:ext cx="685800" cy="6858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4811" y="5421289"/>
              <a:ext cx="685800" cy="6858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8446" y="5421289"/>
              <a:ext cx="685800" cy="685800"/>
            </a:xfrm>
            <a:prstGeom prst="rect">
              <a:avLst/>
            </a:prstGeom>
          </p:spPr>
        </p:pic>
      </p:grpSp>
    </p:spTree>
    <p:extLst>
      <p:ext uri="{BB962C8B-B14F-4D97-AF65-F5344CB8AC3E}">
        <p14:creationId xmlns:p14="http://schemas.microsoft.com/office/powerpoint/2010/main" val="9524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p:cNvSpPr>
            <a:spLocks noGrp="1"/>
          </p:cNvSpPr>
          <p:nvPr>
            <p:ph type="ftr" sz="quarter" idx="11"/>
          </p:nvPr>
        </p:nvSpPr>
        <p:spPr/>
        <p:txBody>
          <a:bodyPr/>
          <a:lstStyle/>
          <a:p>
            <a:r>
              <a:rPr lang="en-US" dirty="0"/>
              <a:t>Wisconsin World Affairs Council, Inc.          </a:t>
            </a:r>
            <a:r>
              <a:rPr lang="en-US" dirty="0" err="1"/>
              <a:t>www.worldaffairsseminar.org</a:t>
            </a:r>
            <a:endParaRPr lang="en-US" dirty="0"/>
          </a:p>
        </p:txBody>
      </p:sp>
      <p:sp>
        <p:nvSpPr>
          <p:cNvPr id="18" name="Rectangle 17"/>
          <p:cNvSpPr/>
          <p:nvPr/>
        </p:nvSpPr>
        <p:spPr>
          <a:xfrm>
            <a:off x="790484" y="266338"/>
            <a:ext cx="7563031"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rgbClr val="658F43"/>
                  </a:solidFill>
                </a:ln>
                <a:solidFill>
                  <a:srgbClr val="658F43"/>
                </a:solidFill>
                <a:effectLst/>
              </a:rPr>
              <a:t>What is the</a:t>
            </a:r>
            <a:br>
              <a:rPr lang="en-US" sz="6000" b="1" cap="none" spc="0" dirty="0">
                <a:ln>
                  <a:solidFill>
                    <a:srgbClr val="658F43"/>
                  </a:solidFill>
                </a:ln>
                <a:solidFill>
                  <a:srgbClr val="658F43"/>
                </a:solidFill>
                <a:effectLst/>
              </a:rPr>
            </a:br>
            <a:r>
              <a:rPr lang="en-US" sz="6000" b="1" cap="none" spc="0" dirty="0">
                <a:ln>
                  <a:solidFill>
                    <a:srgbClr val="658F43"/>
                  </a:solidFill>
                </a:ln>
                <a:solidFill>
                  <a:srgbClr val="658F43"/>
                </a:solidFill>
                <a:effectLst/>
              </a:rPr>
              <a:t>World Affairs Seminar?</a:t>
            </a:r>
          </a:p>
        </p:txBody>
      </p:sp>
      <p:pic>
        <p:nvPicPr>
          <p:cNvPr id="19" name="Picture 18"/>
          <p:cNvPicPr>
            <a:picLocks noChangeAspect="1"/>
          </p:cNvPicPr>
          <p:nvPr/>
        </p:nvPicPr>
        <p:blipFill>
          <a:blip r:embed="rId3"/>
          <a:srcRect/>
          <a:stretch/>
        </p:blipFill>
        <p:spPr>
          <a:xfrm>
            <a:off x="3726873" y="2546254"/>
            <a:ext cx="4563631" cy="3341490"/>
          </a:xfrm>
          <a:prstGeom prst="rect">
            <a:avLst/>
          </a:prstGeom>
          <a:ln>
            <a:noFill/>
          </a:ln>
          <a:effectLst>
            <a:softEdge rad="112500"/>
          </a:effectLst>
        </p:spPr>
      </p:pic>
      <p:sp>
        <p:nvSpPr>
          <p:cNvPr id="20" name="TextBox 19"/>
          <p:cNvSpPr txBox="1"/>
          <p:nvPr/>
        </p:nvSpPr>
        <p:spPr>
          <a:xfrm>
            <a:off x="349989" y="2546254"/>
            <a:ext cx="3086100" cy="2862322"/>
          </a:xfrm>
          <a:prstGeom prst="rect">
            <a:avLst/>
          </a:prstGeom>
          <a:noFill/>
        </p:spPr>
        <p:txBody>
          <a:bodyPr wrap="square" rtlCol="0">
            <a:spAutoFit/>
          </a:bodyPr>
          <a:lstStyle/>
          <a:p>
            <a:pPr algn="just"/>
            <a:r>
              <a:rPr lang="en-US" sz="2000" dirty="0"/>
              <a:t>World Affairs Seminar (WAS) is a unique educational experience for high school students. We provide a forum for future international leaders to wrestle with the most perplexing global issues and problems.</a:t>
            </a:r>
          </a:p>
        </p:txBody>
      </p:sp>
    </p:spTree>
    <p:extLst>
      <p:ext uri="{BB962C8B-B14F-4D97-AF65-F5344CB8AC3E}">
        <p14:creationId xmlns:p14="http://schemas.microsoft.com/office/powerpoint/2010/main" val="1620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Content Placeholder 2"/>
          <p:cNvSpPr txBox="1">
            <a:spLocks/>
          </p:cNvSpPr>
          <p:nvPr/>
        </p:nvSpPr>
        <p:spPr>
          <a:xfrm>
            <a:off x="1071864" y="789838"/>
            <a:ext cx="7000272" cy="1032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lgn="ctr">
              <a:buFontTx/>
              <a:buNone/>
            </a:pPr>
            <a:r>
              <a:rPr lang="en-US" altLang="en-US" sz="3200" b="1" dirty="0">
                <a:solidFill>
                  <a:srgbClr val="002060"/>
                </a:solidFill>
                <a:latin typeface="Arial Narrow" charset="0"/>
              </a:rPr>
              <a:t>Theme: Hunger in a World of Plenty</a:t>
            </a:r>
          </a:p>
          <a:p>
            <a:pPr marL="12700" lvl="1" indent="0" algn="ctr">
              <a:buFontTx/>
              <a:buNone/>
            </a:pPr>
            <a:r>
              <a:rPr lang="en-US" altLang="en-US" dirty="0">
                <a:solidFill>
                  <a:srgbClr val="002060"/>
                </a:solidFill>
                <a:latin typeface="Arial Narrow" charset="0"/>
              </a:rPr>
              <a:t>Virtual Seminar: June 22 </a:t>
            </a:r>
            <a:r>
              <a:rPr lang="mr-IN" altLang="en-US" dirty="0">
                <a:solidFill>
                  <a:srgbClr val="002060"/>
                </a:solidFill>
                <a:latin typeface="Arial Narrow" charset="0"/>
              </a:rPr>
              <a:t>–</a:t>
            </a:r>
            <a:r>
              <a:rPr lang="en-US" altLang="en-US" dirty="0">
                <a:solidFill>
                  <a:srgbClr val="002060"/>
                </a:solidFill>
                <a:latin typeface="Arial Narrow" charset="0"/>
              </a:rPr>
              <a:t> 25, 2020</a:t>
            </a:r>
          </a:p>
        </p:txBody>
      </p:sp>
      <p:sp>
        <p:nvSpPr>
          <p:cNvPr id="6" name="Rectangle 5"/>
          <p:cNvSpPr/>
          <p:nvPr/>
        </p:nvSpPr>
        <p:spPr>
          <a:xfrm>
            <a:off x="906508" y="112563"/>
            <a:ext cx="7331046"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World Affairs Seminar 2020</a:t>
            </a:r>
          </a:p>
        </p:txBody>
      </p:sp>
      <p:sp>
        <p:nvSpPr>
          <p:cNvPr id="7" name="Rectangle 6"/>
          <p:cNvSpPr/>
          <p:nvPr/>
        </p:nvSpPr>
        <p:spPr>
          <a:xfrm>
            <a:off x="499403" y="4262348"/>
            <a:ext cx="8145194" cy="1631216"/>
          </a:xfrm>
          <a:prstGeom prst="rect">
            <a:avLst/>
          </a:prstGeom>
        </p:spPr>
        <p:txBody>
          <a:bodyPr wrap="square">
            <a:spAutoFit/>
          </a:bodyPr>
          <a:lstStyle/>
          <a:p>
            <a:pPr algn="ctr"/>
            <a:r>
              <a:rPr lang="en-US" sz="2000" dirty="0"/>
              <a:t>Food connects us all. But what happens when issues of access and distribution lead to a hungry planet? The 2020 World Affairs Seminar will explore these issues and more, leading delegates to collaborate and discover what they can do to shape the world and resolve these challenges as the future leaders of the world.</a:t>
            </a:r>
          </a:p>
        </p:txBody>
      </p:sp>
      <p:pic>
        <p:nvPicPr>
          <p:cNvPr id="8" name="Picture 7"/>
          <p:cNvPicPr>
            <a:picLocks noChangeAspect="1"/>
          </p:cNvPicPr>
          <p:nvPr/>
        </p:nvPicPr>
        <p:blipFill>
          <a:blip r:embed="rId2"/>
          <a:srcRect/>
          <a:stretch/>
        </p:blipFill>
        <p:spPr>
          <a:xfrm>
            <a:off x="1889675" y="1698576"/>
            <a:ext cx="5364649" cy="2550152"/>
          </a:xfrm>
          <a:prstGeom prst="rect">
            <a:avLst/>
          </a:prstGeom>
          <a:ln>
            <a:noFill/>
          </a:ln>
          <a:effectLst>
            <a:softEdge rad="112500"/>
          </a:effectLst>
        </p:spPr>
      </p:pic>
    </p:spTree>
    <p:extLst>
      <p:ext uri="{BB962C8B-B14F-4D97-AF65-F5344CB8AC3E}">
        <p14:creationId xmlns:p14="http://schemas.microsoft.com/office/powerpoint/2010/main" val="281252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26611" y="1098309"/>
            <a:ext cx="3868119" cy="4500634"/>
          </a:xfrm>
          <a:prstGeom prst="roundRect">
            <a:avLst>
              <a:gd name="adj" fmla="val 8035"/>
            </a:avLst>
          </a:prstGeom>
          <a:solidFill>
            <a:srgbClr val="02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7" name="Rectangle 6"/>
          <p:cNvSpPr/>
          <p:nvPr/>
        </p:nvSpPr>
        <p:spPr>
          <a:xfrm>
            <a:off x="633728" y="182903"/>
            <a:ext cx="7876580"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Keynote &amp; Breakout Speakers</a:t>
            </a:r>
          </a:p>
        </p:txBody>
      </p:sp>
      <p:sp>
        <p:nvSpPr>
          <p:cNvPr id="13" name="TextBox 12"/>
          <p:cNvSpPr txBox="1"/>
          <p:nvPr/>
        </p:nvSpPr>
        <p:spPr>
          <a:xfrm>
            <a:off x="456068" y="4486650"/>
            <a:ext cx="3175001" cy="954107"/>
          </a:xfrm>
          <a:prstGeom prst="rect">
            <a:avLst/>
          </a:prstGeom>
          <a:noFill/>
        </p:spPr>
        <p:txBody>
          <a:bodyPr wrap="square" rtlCol="0">
            <a:spAutoFit/>
          </a:bodyPr>
          <a:lstStyle/>
          <a:p>
            <a:pPr algn="ctr"/>
            <a:r>
              <a:rPr lang="en-US" sz="2800" dirty="0">
                <a:solidFill>
                  <a:schemeClr val="bg1"/>
                </a:solidFill>
              </a:rPr>
              <a:t>17 Keynote &amp;</a:t>
            </a:r>
            <a:br>
              <a:rPr lang="en-US" sz="2800" dirty="0">
                <a:solidFill>
                  <a:schemeClr val="bg1"/>
                </a:solidFill>
              </a:rPr>
            </a:br>
            <a:r>
              <a:rPr lang="en-US" sz="2800" dirty="0">
                <a:solidFill>
                  <a:schemeClr val="bg1"/>
                </a:solidFill>
              </a:rPr>
              <a:t>Breakout Speakers</a:t>
            </a:r>
          </a:p>
        </p:txBody>
      </p:sp>
      <p:pic>
        <p:nvPicPr>
          <p:cNvPr id="3" name="Picture 2">
            <a:extLst>
              <a:ext uri="{FF2B5EF4-FFF2-40B4-BE49-F238E27FC236}">
                <a16:creationId xmlns:a16="http://schemas.microsoft.com/office/drawing/2014/main" id="{00C470A0-1B95-1340-9AA8-6E0427971FC1}"/>
              </a:ext>
            </a:extLst>
          </p:cNvPr>
          <p:cNvPicPr>
            <a:picLocks noChangeAspect="1"/>
          </p:cNvPicPr>
          <p:nvPr/>
        </p:nvPicPr>
        <p:blipFill>
          <a:blip r:embed="rId2"/>
          <a:stretch>
            <a:fillRect/>
          </a:stretch>
        </p:blipFill>
        <p:spPr>
          <a:xfrm>
            <a:off x="473170" y="1227241"/>
            <a:ext cx="3175000" cy="3175000"/>
          </a:xfrm>
          <a:prstGeom prst="rect">
            <a:avLst/>
          </a:prstGeom>
        </p:spPr>
      </p:pic>
      <p:sp>
        <p:nvSpPr>
          <p:cNvPr id="12" name="Content Placeholder 2">
            <a:extLst>
              <a:ext uri="{FF2B5EF4-FFF2-40B4-BE49-F238E27FC236}">
                <a16:creationId xmlns:a16="http://schemas.microsoft.com/office/drawing/2014/main" id="{DDA4D869-B3BC-8D49-A3AE-C1363C0AF782}"/>
              </a:ext>
            </a:extLst>
          </p:cNvPr>
          <p:cNvSpPr>
            <a:spLocks noGrp="1"/>
          </p:cNvSpPr>
          <p:nvPr>
            <p:ph idx="1"/>
          </p:nvPr>
        </p:nvSpPr>
        <p:spPr>
          <a:xfrm>
            <a:off x="4324186" y="1159144"/>
            <a:ext cx="4542723" cy="4351338"/>
          </a:xfrm>
        </p:spPr>
        <p:txBody>
          <a:bodyPr/>
          <a:lstStyle/>
          <a:p>
            <a:endParaRPr lang="en-US"/>
          </a:p>
        </p:txBody>
      </p:sp>
    </p:spTree>
    <p:extLst>
      <p:ext uri="{BB962C8B-B14F-4D97-AF65-F5344CB8AC3E}">
        <p14:creationId xmlns:p14="http://schemas.microsoft.com/office/powerpoint/2010/main" val="136846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7" name="TextBox 6"/>
          <p:cNvSpPr txBox="1"/>
          <p:nvPr/>
        </p:nvSpPr>
        <p:spPr>
          <a:xfrm>
            <a:off x="192549" y="1013900"/>
            <a:ext cx="8739942" cy="4278094"/>
          </a:xfrm>
          <a:prstGeom prst="rect">
            <a:avLst/>
          </a:prstGeom>
          <a:noFill/>
        </p:spPr>
        <p:txBody>
          <a:bodyPr wrap="square" rtlCol="0">
            <a:spAutoFit/>
          </a:bodyPr>
          <a:lstStyle/>
          <a:p>
            <a:r>
              <a:rPr lang="en-US" sz="2400" dirty="0"/>
              <a:t>Each discussion group session will have a different theme or topic, so be sure to pick discussion groups that interest you most or offer you the best chance to learn something new! </a:t>
            </a:r>
          </a:p>
          <a:p>
            <a:pPr marL="342900" indent="-342900">
              <a:buFont typeface="Arial" panose="020B0604020202020204" pitchFamily="34" charset="0"/>
              <a:buChar char="•"/>
            </a:pPr>
            <a:r>
              <a:rPr lang="en-US" sz="2000" dirty="0"/>
              <a:t>Hunger in the United States</a:t>
            </a:r>
          </a:p>
          <a:p>
            <a:pPr marL="342900" indent="-342900">
              <a:buFont typeface="Arial" panose="020B0604020202020204" pitchFamily="34" charset="0"/>
              <a:buChar char="•"/>
            </a:pPr>
            <a:r>
              <a:rPr lang="en-US" sz="2000" dirty="0"/>
              <a:t>Preparing to Address Hunger</a:t>
            </a:r>
          </a:p>
          <a:p>
            <a:pPr marL="342900" indent="-342900">
              <a:buFont typeface="Arial" panose="020B0604020202020204" pitchFamily="34" charset="0"/>
              <a:buChar char="•"/>
            </a:pPr>
            <a:r>
              <a:rPr lang="en-US" sz="2000" dirty="0"/>
              <a:t>Addressing Hunger Most Efficiently</a:t>
            </a:r>
          </a:p>
          <a:p>
            <a:pPr marL="342900" indent="-342900">
              <a:buFont typeface="Arial" panose="020B0604020202020204" pitchFamily="34" charset="0"/>
              <a:buChar char="•"/>
            </a:pPr>
            <a:r>
              <a:rPr lang="en-US" sz="2000" dirty="0"/>
              <a:t>Hunger and the Pandemic</a:t>
            </a:r>
          </a:p>
          <a:p>
            <a:pPr marL="342900" indent="-342900">
              <a:buFont typeface="Arial" panose="020B0604020202020204" pitchFamily="34" charset="0"/>
              <a:buChar char="•"/>
            </a:pPr>
            <a:r>
              <a:rPr lang="en-US" sz="2000" dirty="0"/>
              <a:t>Hunger Around the World</a:t>
            </a:r>
          </a:p>
          <a:p>
            <a:pPr marL="342900" indent="-342900">
              <a:buFont typeface="Arial" panose="020B0604020202020204" pitchFamily="34" charset="0"/>
              <a:buChar char="•"/>
            </a:pPr>
            <a:r>
              <a:rPr lang="en-US" sz="2000" dirty="0"/>
              <a:t>Nutrition and Public Health</a:t>
            </a:r>
          </a:p>
          <a:p>
            <a:pPr marL="342900" indent="-342900">
              <a:buFont typeface="Arial" panose="020B0604020202020204" pitchFamily="34" charset="0"/>
              <a:buChar char="•"/>
            </a:pPr>
            <a:r>
              <a:rPr lang="en-US" sz="2000" dirty="0"/>
              <a:t>Hunger and Migration</a:t>
            </a:r>
          </a:p>
          <a:p>
            <a:pPr marL="342900" indent="-342900">
              <a:buFont typeface="Arial" panose="020B0604020202020204" pitchFamily="34" charset="0"/>
              <a:buChar char="•"/>
            </a:pPr>
            <a:r>
              <a:rPr lang="en-US" sz="2000" dirty="0"/>
              <a:t>Tackling Hunger</a:t>
            </a:r>
          </a:p>
          <a:p>
            <a:pPr marL="342900" indent="-342900">
              <a:buFont typeface="Arial" panose="020B0604020202020204" pitchFamily="34" charset="0"/>
              <a:buChar char="•"/>
            </a:pPr>
            <a:r>
              <a:rPr lang="en-US" sz="2000" dirty="0"/>
              <a:t>Hunger and the Arts</a:t>
            </a:r>
          </a:p>
          <a:p>
            <a:pPr marL="342900" indent="-342900">
              <a:buFont typeface="Arial" panose="020B0604020202020204" pitchFamily="34" charset="0"/>
              <a:buChar char="•"/>
            </a:pPr>
            <a:r>
              <a:rPr lang="en-US" sz="2000" dirty="0"/>
              <a:t>Rethinking Hunger</a:t>
            </a:r>
          </a:p>
        </p:txBody>
      </p:sp>
      <p:sp>
        <p:nvSpPr>
          <p:cNvPr id="9" name="Rectangle 8"/>
          <p:cNvSpPr/>
          <p:nvPr/>
        </p:nvSpPr>
        <p:spPr>
          <a:xfrm>
            <a:off x="1441652" y="182903"/>
            <a:ext cx="626075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Daily Discussion Groups</a:t>
            </a:r>
          </a:p>
        </p:txBody>
      </p:sp>
    </p:spTree>
    <p:extLst>
      <p:ext uri="{BB962C8B-B14F-4D97-AF65-F5344CB8AC3E}">
        <p14:creationId xmlns:p14="http://schemas.microsoft.com/office/powerpoint/2010/main" val="8769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Rectangle 4"/>
          <p:cNvSpPr/>
          <p:nvPr/>
        </p:nvSpPr>
        <p:spPr>
          <a:xfrm>
            <a:off x="1962695" y="182903"/>
            <a:ext cx="521867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Diplomacy Exercise</a:t>
            </a:r>
          </a:p>
        </p:txBody>
      </p:sp>
      <p:sp>
        <p:nvSpPr>
          <p:cNvPr id="8" name="TextBox 7"/>
          <p:cNvSpPr txBox="1"/>
          <p:nvPr/>
        </p:nvSpPr>
        <p:spPr>
          <a:xfrm>
            <a:off x="258108" y="993508"/>
            <a:ext cx="8435516" cy="4539704"/>
          </a:xfrm>
          <a:prstGeom prst="rect">
            <a:avLst/>
          </a:prstGeom>
          <a:noFill/>
        </p:spPr>
        <p:txBody>
          <a:bodyPr wrap="square" rtlCol="0">
            <a:spAutoFit/>
          </a:bodyPr>
          <a:lstStyle/>
          <a:p>
            <a:r>
              <a:rPr lang="en-US" b="1" dirty="0"/>
              <a:t>Scenario: Crisis in Our Oceans </a:t>
            </a:r>
            <a:endParaRPr lang="en-US" sz="2000" dirty="0"/>
          </a:p>
          <a:p>
            <a:endParaRPr lang="en-US" b="1" dirty="0"/>
          </a:p>
          <a:p>
            <a:r>
              <a:rPr lang="en-US" b="1" dirty="0"/>
              <a:t>Negotiating a Solution to Protect Our Food </a:t>
            </a:r>
            <a:endParaRPr lang="en-US" sz="2000" dirty="0"/>
          </a:p>
          <a:p>
            <a:r>
              <a:rPr lang="en-US" dirty="0"/>
              <a:t>The fish population off the coast of the Federated States of </a:t>
            </a:r>
            <a:r>
              <a:rPr lang="en-US" dirty="0" err="1"/>
              <a:t>Hiroot</a:t>
            </a:r>
            <a:r>
              <a:rPr lang="en-US" dirty="0"/>
              <a:t> is rapidly depleting due to overfishing. While </a:t>
            </a:r>
            <a:r>
              <a:rPr lang="en-US" dirty="0" err="1"/>
              <a:t>Hiroot</a:t>
            </a:r>
            <a:r>
              <a:rPr lang="en-US" dirty="0"/>
              <a:t> depends on fish for food and trade, it lacks the resources to effectively police its coastal waters. Recently, ships from the nearby country of </a:t>
            </a:r>
            <a:r>
              <a:rPr lang="en-US" dirty="0" err="1"/>
              <a:t>Uzan</a:t>
            </a:r>
            <a:r>
              <a:rPr lang="en-US" dirty="0"/>
              <a:t> have been spotted illegally fishing in </a:t>
            </a:r>
            <a:r>
              <a:rPr lang="en-US" dirty="0" err="1"/>
              <a:t>Hiroot’s</a:t>
            </a:r>
            <a:r>
              <a:rPr lang="en-US" dirty="0"/>
              <a:t> exclusive economic zone. A summit has been called with the </a:t>
            </a:r>
            <a:r>
              <a:rPr lang="en-US" b="1" dirty="0"/>
              <a:t>Food and Agriculture Organization of the United Nations</a:t>
            </a:r>
            <a:r>
              <a:rPr lang="en-US" dirty="0"/>
              <a:t>, the </a:t>
            </a:r>
            <a:r>
              <a:rPr lang="en-US" b="1" dirty="0"/>
              <a:t>Global Oceans Fund</a:t>
            </a:r>
            <a:r>
              <a:rPr lang="en-US" dirty="0"/>
              <a:t>, and the governments of </a:t>
            </a:r>
            <a:r>
              <a:rPr lang="en-US" b="1" dirty="0" err="1"/>
              <a:t>Hiroot</a:t>
            </a:r>
            <a:r>
              <a:rPr lang="en-US" dirty="0"/>
              <a:t>, </a:t>
            </a:r>
            <a:r>
              <a:rPr lang="en-US" b="1" dirty="0" err="1"/>
              <a:t>Uzan</a:t>
            </a:r>
            <a:r>
              <a:rPr lang="en-US" dirty="0"/>
              <a:t>, and the </a:t>
            </a:r>
            <a:r>
              <a:rPr lang="en-US" b="1" dirty="0"/>
              <a:t>United States </a:t>
            </a:r>
            <a:r>
              <a:rPr lang="en-US" dirty="0"/>
              <a:t>to discuss the problem. </a:t>
            </a:r>
            <a:endParaRPr lang="en-US" sz="2000" dirty="0"/>
          </a:p>
          <a:p>
            <a:endParaRPr lang="en-US" dirty="0"/>
          </a:p>
          <a:p>
            <a:r>
              <a:rPr lang="en-US" dirty="0"/>
              <a:t>In this hypothetical simulation, students will be assigned the roles of the U.S. Department of State and other key stakeholders as they negotiate to resolve this crisis in our oceans. The exercise will develop skills in critical thinking, collaboration, problem-solving, communication, and global competence. </a:t>
            </a:r>
            <a:endParaRPr lang="en-US" sz="2000" dirty="0"/>
          </a:p>
          <a:p>
            <a:endParaRPr lang="en-US" sz="1900" dirty="0"/>
          </a:p>
        </p:txBody>
      </p:sp>
    </p:spTree>
    <p:extLst>
      <p:ext uri="{BB962C8B-B14F-4D97-AF65-F5344CB8AC3E}">
        <p14:creationId xmlns:p14="http://schemas.microsoft.com/office/powerpoint/2010/main" val="832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Rectangle 4"/>
          <p:cNvSpPr/>
          <p:nvPr/>
        </p:nvSpPr>
        <p:spPr>
          <a:xfrm>
            <a:off x="347255" y="182903"/>
            <a:ext cx="844955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My Highlights &amp; What I Learned</a:t>
            </a:r>
          </a:p>
        </p:txBody>
      </p:sp>
      <p:sp>
        <p:nvSpPr>
          <p:cNvPr id="3" name="Content Placeholder 2">
            <a:extLst>
              <a:ext uri="{FF2B5EF4-FFF2-40B4-BE49-F238E27FC236}">
                <a16:creationId xmlns:a16="http://schemas.microsoft.com/office/drawing/2014/main" id="{EFEFDF54-4A2D-0442-9821-18CD144D9C3C}"/>
              </a:ext>
            </a:extLst>
          </p:cNvPr>
          <p:cNvSpPr>
            <a:spLocks noGrp="1"/>
          </p:cNvSpPr>
          <p:nvPr>
            <p:ph idx="1"/>
          </p:nvPr>
        </p:nvSpPr>
        <p:spPr>
          <a:xfrm>
            <a:off x="628650" y="1159144"/>
            <a:ext cx="7886700" cy="4351338"/>
          </a:xfrm>
        </p:spPr>
        <p:txBody>
          <a:bodyPr/>
          <a:lstStyle/>
          <a:p>
            <a:endParaRPr lang="en-US"/>
          </a:p>
        </p:txBody>
      </p:sp>
    </p:spTree>
    <p:extLst>
      <p:ext uri="{BB962C8B-B14F-4D97-AF65-F5344CB8AC3E}">
        <p14:creationId xmlns:p14="http://schemas.microsoft.com/office/powerpoint/2010/main" val="26032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Content Placeholder 2"/>
          <p:cNvSpPr txBox="1">
            <a:spLocks/>
          </p:cNvSpPr>
          <p:nvPr/>
        </p:nvSpPr>
        <p:spPr>
          <a:xfrm>
            <a:off x="1071864" y="789838"/>
            <a:ext cx="7000272" cy="1032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lgn="ctr">
              <a:buFontTx/>
              <a:buNone/>
            </a:pPr>
            <a:r>
              <a:rPr lang="en-US" altLang="en-US" sz="3200" b="1" dirty="0">
                <a:solidFill>
                  <a:srgbClr val="002060"/>
                </a:solidFill>
                <a:latin typeface="Arial Narrow" charset="0"/>
              </a:rPr>
              <a:t>Urban Life in a Changing World</a:t>
            </a:r>
          </a:p>
          <a:p>
            <a:pPr marL="12700" lvl="1" indent="0" algn="ctr">
              <a:buFontTx/>
              <a:buNone/>
            </a:pPr>
            <a:r>
              <a:rPr lang="en-US" altLang="en-US" dirty="0">
                <a:solidFill>
                  <a:srgbClr val="002060"/>
                </a:solidFill>
                <a:latin typeface="Arial Narrow" charset="0"/>
              </a:rPr>
              <a:t>June 19 </a:t>
            </a:r>
            <a:r>
              <a:rPr lang="mr-IN" altLang="en-US" dirty="0">
                <a:solidFill>
                  <a:srgbClr val="002060"/>
                </a:solidFill>
                <a:latin typeface="Arial Narrow" charset="0"/>
              </a:rPr>
              <a:t>–</a:t>
            </a:r>
            <a:r>
              <a:rPr lang="en-US" altLang="en-US" dirty="0">
                <a:solidFill>
                  <a:srgbClr val="002060"/>
                </a:solidFill>
                <a:latin typeface="Arial Narrow" charset="0"/>
              </a:rPr>
              <a:t> 25, 2021</a:t>
            </a:r>
          </a:p>
        </p:txBody>
      </p:sp>
      <p:sp>
        <p:nvSpPr>
          <p:cNvPr id="6" name="Rectangle 5"/>
          <p:cNvSpPr/>
          <p:nvPr/>
        </p:nvSpPr>
        <p:spPr>
          <a:xfrm>
            <a:off x="906508" y="112563"/>
            <a:ext cx="7331046"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658F43"/>
                  </a:solidFill>
                </a:ln>
                <a:solidFill>
                  <a:srgbClr val="658F43"/>
                </a:solidFill>
                <a:effectLst/>
              </a:rPr>
              <a:t>World Affairs Seminar 2021</a:t>
            </a:r>
          </a:p>
        </p:txBody>
      </p:sp>
      <p:sp>
        <p:nvSpPr>
          <p:cNvPr id="7" name="Rectangle 6"/>
          <p:cNvSpPr/>
          <p:nvPr/>
        </p:nvSpPr>
        <p:spPr>
          <a:xfrm>
            <a:off x="499403" y="4151509"/>
            <a:ext cx="8145194" cy="2000548"/>
          </a:xfrm>
          <a:prstGeom prst="rect">
            <a:avLst/>
          </a:prstGeom>
        </p:spPr>
        <p:txBody>
          <a:bodyPr wrap="square">
            <a:spAutoFit/>
          </a:bodyPr>
          <a:lstStyle/>
          <a:p>
            <a:pPr algn="ctr"/>
            <a:r>
              <a:rPr lang="en-US" sz="2000" dirty="0"/>
              <a:t>For the first time in human history, more people live in cities and urban areas than in other environments. Some would say this is a natural course for humanity. Issues range from sanitation to allocation of resources, personal responsibility to one another and society and the customs and laws that govern our behavior and may impact our very existence.</a:t>
            </a:r>
          </a:p>
          <a:p>
            <a:pPr algn="ctr"/>
            <a:r>
              <a:rPr lang="en-US" sz="2000" dirty="0"/>
              <a:t>Visit </a:t>
            </a:r>
            <a:r>
              <a:rPr lang="en-US" sz="2000" dirty="0">
                <a:hlinkClick r:id="rId2"/>
              </a:rPr>
              <a:t>www.WorldAffairsSeminar.org/WAS2020</a:t>
            </a:r>
            <a:r>
              <a:rPr lang="en-US" sz="2000" dirty="0"/>
              <a:t> to learn more!</a:t>
            </a:r>
            <a:endParaRPr lang="en-US" sz="2400" dirty="0"/>
          </a:p>
        </p:txBody>
      </p:sp>
      <p:pic>
        <p:nvPicPr>
          <p:cNvPr id="8" name="Picture 7"/>
          <p:cNvPicPr>
            <a:picLocks noChangeAspect="1"/>
          </p:cNvPicPr>
          <p:nvPr/>
        </p:nvPicPr>
        <p:blipFill rotWithShape="1">
          <a:blip r:embed="rId3"/>
          <a:srcRect t="17849" b="32930"/>
          <a:stretch/>
        </p:blipFill>
        <p:spPr>
          <a:xfrm>
            <a:off x="1672825" y="1770445"/>
            <a:ext cx="5798349" cy="2356045"/>
          </a:xfrm>
          <a:prstGeom prst="rect">
            <a:avLst/>
          </a:prstGeom>
          <a:ln>
            <a:noFill/>
          </a:ln>
          <a:effectLst>
            <a:softEdge rad="112500"/>
          </a:effectLst>
        </p:spPr>
      </p:pic>
      <p:sp>
        <p:nvSpPr>
          <p:cNvPr id="11" name="Rectangle 10">
            <a:extLst>
              <a:ext uri="{FF2B5EF4-FFF2-40B4-BE49-F238E27FC236}">
                <a16:creationId xmlns:a16="http://schemas.microsoft.com/office/drawing/2014/main" id="{8A41E9DA-60A5-5B48-B61A-A1F368F09A59}"/>
              </a:ext>
            </a:extLst>
          </p:cNvPr>
          <p:cNvSpPr/>
          <p:nvPr/>
        </p:nvSpPr>
        <p:spPr>
          <a:xfrm rot="20745817">
            <a:off x="948571" y="1455219"/>
            <a:ext cx="2438361" cy="830997"/>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Preview!</a:t>
            </a:r>
          </a:p>
        </p:txBody>
      </p:sp>
    </p:spTree>
    <p:extLst>
      <p:ext uri="{BB962C8B-B14F-4D97-AF65-F5344CB8AC3E}">
        <p14:creationId xmlns:p14="http://schemas.microsoft.com/office/powerpoint/2010/main" val="6157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Wisconsin World Affairs Council, Inc.          www.worldaffairsseminar.org</a:t>
            </a:r>
          </a:p>
        </p:txBody>
      </p:sp>
      <p:sp>
        <p:nvSpPr>
          <p:cNvPr id="5" name="Double Bracket 4"/>
          <p:cNvSpPr/>
          <p:nvPr/>
        </p:nvSpPr>
        <p:spPr>
          <a:xfrm rot="5400000">
            <a:off x="1638886" y="-622495"/>
            <a:ext cx="5866226" cy="8102991"/>
          </a:xfrm>
          <a:prstGeom prst="bracketPair">
            <a:avLst>
              <a:gd name="adj" fmla="val 23390"/>
            </a:avLst>
          </a:prstGeom>
          <a:ln w="50800">
            <a:solidFill>
              <a:srgbClr val="658F4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1958948" y="2689943"/>
            <a:ext cx="5226111" cy="1323439"/>
          </a:xfrm>
          <a:prstGeom prst="rect">
            <a:avLst/>
          </a:prstGeom>
          <a:noFill/>
        </p:spPr>
        <p:txBody>
          <a:bodyPr wrap="none" lIns="91440" tIns="45720" rIns="91440" bIns="45720">
            <a:spAutoFit/>
          </a:bodyPr>
          <a:lstStyle/>
          <a:p>
            <a:pPr algn="ctr"/>
            <a:r>
              <a:rPr lang="en-US" sz="80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rPr>
              <a:t>Questions?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752" y="686631"/>
            <a:ext cx="2314494" cy="1878901"/>
          </a:xfrm>
          <a:prstGeom prst="rect">
            <a:avLst/>
          </a:prstGeom>
        </p:spPr>
      </p:pic>
      <p:grpSp>
        <p:nvGrpSpPr>
          <p:cNvPr id="8" name="Group 7"/>
          <p:cNvGrpSpPr/>
          <p:nvPr/>
        </p:nvGrpSpPr>
        <p:grpSpPr>
          <a:xfrm>
            <a:off x="2660149" y="4507926"/>
            <a:ext cx="3821823" cy="1549995"/>
            <a:chOff x="2792332" y="4074051"/>
            <a:chExt cx="3821823" cy="1549995"/>
          </a:xfrm>
        </p:grpSpPr>
        <p:pic>
          <p:nvPicPr>
            <p:cNvPr id="9" name="Picture 8"/>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792332" y="4074051"/>
              <a:ext cx="1549995" cy="1549995"/>
            </a:xfrm>
            <a:prstGeom prst="rect">
              <a:avLst/>
            </a:prstGeom>
          </p:spPr>
        </p:pic>
        <p:sp>
          <p:nvSpPr>
            <p:cNvPr id="10" name="Rectangle 9"/>
            <p:cNvSpPr/>
            <p:nvPr/>
          </p:nvSpPr>
          <p:spPr>
            <a:xfrm>
              <a:off x="4308436" y="4248883"/>
              <a:ext cx="2305719" cy="1200329"/>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Georgia" charset="0"/>
                  <a:ea typeface="Georgia" charset="0"/>
                  <a:cs typeface="Georgia" charset="0"/>
                </a:rPr>
                <a:t>A Rotary District 6270 Initiative</a:t>
              </a:r>
              <a:endParaRPr lang="en-US" sz="2400" b="0" cap="none" spc="0" dirty="0">
                <a:ln w="0"/>
                <a:solidFill>
                  <a:schemeClr val="tx1"/>
                </a:solidFill>
                <a:effectLst>
                  <a:outerShdw blurRad="38100" dist="19050" dir="2700000" algn="tl" rotWithShape="0">
                    <a:schemeClr val="dk1">
                      <a:alpha val="40000"/>
                    </a:schemeClr>
                  </a:outerShdw>
                </a:effectLst>
                <a:latin typeface="Georgia" charset="0"/>
                <a:ea typeface="Georgia" charset="0"/>
                <a:cs typeface="Georgia" charset="0"/>
              </a:endParaRPr>
            </a:p>
          </p:txBody>
        </p:sp>
      </p:grpSp>
    </p:spTree>
    <p:extLst>
      <p:ext uri="{BB962C8B-B14F-4D97-AF65-F5344CB8AC3E}">
        <p14:creationId xmlns:p14="http://schemas.microsoft.com/office/powerpoint/2010/main" val="83705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511</TotalTime>
  <Words>677</Words>
  <Application>Microsoft Macintosh PowerPoint</Application>
  <PresentationFormat>On-screen Show (4:3)</PresentationFormat>
  <Paragraphs>65</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Stuart Schmidt</cp:lastModifiedBy>
  <cp:revision>44</cp:revision>
  <dcterms:created xsi:type="dcterms:W3CDTF">2018-08-02T14:34:39Z</dcterms:created>
  <dcterms:modified xsi:type="dcterms:W3CDTF">2020-06-24T21:23:40Z</dcterms:modified>
</cp:coreProperties>
</file>